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60" r:id="rId5"/>
    <p:sldId id="258" r:id="rId6"/>
    <p:sldId id="259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C38A87-77AC-48C7-9F0B-A360E0E0700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389BDA-CB19-408D-87C9-523E8B292D6F}" type="slidenum">
              <a:rPr lang="zh-CN" altLang="en-US"/>
            </a:fld>
            <a:endParaRPr lang="zh-CN" altLang="en-US" dirty="0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76672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5728" y="1600200"/>
            <a:ext cx="5376672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5" y="1778438"/>
            <a:ext cx="4873575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5" y="2665379"/>
            <a:ext cx="4873575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9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9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DejaVu Sans" charset="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DejaVu Sans" charset="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DejaVu Sans" charset="2"/>
              </a:rPr>
            </a:fld>
            <a:endParaRPr lang="zh-CN" altLang="en-US" dirty="0">
              <a:latin typeface="DejaVu Sans" charset="2"/>
            </a:endParaRPr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DejaVu Sans" charset="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DejaVu Sans" charset="2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DejaVu Sans" charset="2"/>
              </a:rPr>
            </a:fld>
            <a:endParaRPr lang="zh-CN" altLang="en-US" dirty="0">
              <a:latin typeface="DejaVu Sans" charset="2"/>
            </a:endParaRPr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0573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Rectangle 4"/>
          <p:cNvSpPr>
            <a:spLocks noGrp="1"/>
          </p:cNvSpPr>
          <p:nvPr>
            <p:ph type="dt" sz="half" idx="2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29" name="Rectangle 5"/>
          <p:cNvSpPr>
            <a:spLocks noGrp="1"/>
          </p:cNvSpPr>
          <p:nvPr>
            <p:ph type="ftr" sz="quarter" idx="3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endParaRPr lang="zh-CN" altLang="en-US"/>
          </a:p>
        </p:txBody>
      </p:sp>
      <p:sp>
        <p:nvSpPr>
          <p:cNvPr id="1030" name="Rectangle 6"/>
          <p:cNvSpPr>
            <a:spLocks noGrp="1"/>
          </p:cNvSpPr>
          <p:nvPr>
            <p:ph type="sldNum" sz="quarter" idx="4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charset="2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charset="2"/>
        <a:buNone/>
        <a:defRPr b="0" i="0" u="none" kern="1200" baseline="0">
          <a:solidFill>
            <a:schemeClr val="tx1"/>
          </a:solidFill>
          <a:latin typeface="DejaVu Sans" charset="2"/>
          <a:ea typeface="方正书宋_GBK" panose="02000000000000000000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charset="2"/>
        <a:buNone/>
        <a:defRPr b="0" i="0" u="none" kern="1200" baseline="0">
          <a:solidFill>
            <a:schemeClr val="tx1"/>
          </a:solidFill>
          <a:latin typeface="DejaVu Sans" charset="2"/>
          <a:ea typeface="方正书宋_GBK" panose="02000000000000000000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charset="2"/>
        <a:buNone/>
        <a:defRPr b="0" i="0" u="none" kern="1200" baseline="0">
          <a:solidFill>
            <a:schemeClr val="tx1"/>
          </a:solidFill>
          <a:latin typeface="DejaVu Sans" charset="2"/>
          <a:ea typeface="方正书宋_GBK" panose="02000000000000000000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charset="2"/>
        <a:buNone/>
        <a:defRPr b="0" i="0" u="none" kern="1200" baseline="0">
          <a:solidFill>
            <a:schemeClr val="tx1"/>
          </a:solidFill>
          <a:latin typeface="DejaVu Sans" charset="2"/>
          <a:ea typeface="方正书宋_GBK" panose="02000000000000000000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charset="2"/>
        <a:buNone/>
        <a:defRPr b="0" i="0" u="none" kern="1200" baseline="0">
          <a:solidFill>
            <a:schemeClr val="tx1"/>
          </a:solidFill>
          <a:latin typeface="DejaVu Sans" charset="2"/>
          <a:ea typeface="方正书宋_GBK" panose="02000000000000000000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charset="2"/>
        <a:buNone/>
        <a:defRPr b="0" i="0" u="none" kern="1200" baseline="0">
          <a:solidFill>
            <a:schemeClr val="tx1"/>
          </a:solidFill>
          <a:latin typeface="DejaVu Sans" charset="2"/>
          <a:ea typeface="方正书宋_GBK" panose="02000000000000000000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charset="2"/>
        <a:buNone/>
        <a:defRPr b="0" i="0" u="none" kern="1200" baseline="0">
          <a:solidFill>
            <a:schemeClr val="tx1"/>
          </a:solidFill>
          <a:latin typeface="DejaVu Sans" charset="2"/>
          <a:ea typeface="方正书宋_GBK" panose="02000000000000000000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Font typeface="DejaVu Sans" charset="2"/>
        <a:buNone/>
        <a:defRPr b="0" i="0" u="none" kern="1200" baseline="0">
          <a:solidFill>
            <a:schemeClr val="tx1"/>
          </a:solidFill>
          <a:latin typeface="DejaVu Sans" charset="2"/>
          <a:ea typeface="方正书宋_GBK" panose="02000000000000000000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hyperlink" Target="http://www.network-science.de/ascii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hyperlink" Target="http://127.0.0.1:9090/swagger-ui.html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hyperlink" Target="https://docs.spring.io/spring-boot/docs/2.1.3.RELEASE/reference/htmlsingle/#boot-features-cors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242570" y="148590"/>
            <a:ext cx="11707495" cy="572135"/>
          </a:xfrm>
        </p:spPr>
        <p:txBody>
          <a:bodyPr/>
          <a:p>
            <a:pPr algn="l"/>
            <a:r>
              <a:rPr lang="en-US" altLang="zh-CN" sz="2800">
                <a:sym typeface="+mn-ea"/>
              </a:rPr>
              <a:t>3</a:t>
            </a:r>
            <a:r>
              <a:rPr lang="zh-CN" altLang="en-US" sz="2800">
                <a:sym typeface="+mn-ea"/>
              </a:rPr>
              <a:t>：配置热刷新，更加快速开发项目</a:t>
            </a:r>
            <a:endParaRPr lang="zh-CN" altLang="en-US" sz="2800"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47345" y="1015365"/>
            <a:ext cx="11347450" cy="59080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000"/>
              <a:t>1</a:t>
            </a:r>
            <a:r>
              <a:rPr lang="zh-CN" altLang="en-US" sz="2000"/>
              <a:t>：安装插件</a:t>
            </a:r>
            <a:endParaRPr lang="zh-CN" altLang="en-US" sz="2000"/>
          </a:p>
          <a:p>
            <a:r>
              <a:rPr lang="zh-CN" altLang="en-US" sz="2000"/>
              <a:t>&lt;dependency&gt;</a:t>
            </a:r>
            <a:endParaRPr lang="zh-CN" altLang="en-US" sz="2000"/>
          </a:p>
          <a:p>
            <a:r>
              <a:rPr lang="zh-CN" altLang="en-US" sz="2000"/>
              <a:t>    &lt;groupId&gt;org.springframework.boot&lt;/groupId&gt;</a:t>
            </a:r>
            <a:endParaRPr lang="zh-CN" altLang="en-US" sz="2000"/>
          </a:p>
          <a:p>
            <a:r>
              <a:rPr lang="zh-CN" altLang="en-US" sz="2000"/>
              <a:t>    &lt;artifactId&gt;spring-boot-devtools&lt;/artifactId&gt;</a:t>
            </a:r>
            <a:endParaRPr lang="zh-CN" altLang="en-US" sz="2000"/>
          </a:p>
          <a:p>
            <a:r>
              <a:rPr lang="zh-CN" altLang="en-US" sz="2000"/>
              <a:t>    &lt;optional&gt;true&lt;/optional&gt;</a:t>
            </a:r>
            <a:endParaRPr lang="zh-CN" altLang="en-US" sz="2000"/>
          </a:p>
          <a:p>
            <a:r>
              <a:rPr lang="zh-CN" altLang="en-US" sz="2000"/>
              <a:t>&lt;/dependency&gt;</a:t>
            </a:r>
            <a:endParaRPr lang="zh-CN" altLang="en-US" sz="2000"/>
          </a:p>
          <a:p>
            <a:endParaRPr lang="zh-CN" altLang="en-US" sz="2000"/>
          </a:p>
          <a:p>
            <a:r>
              <a:rPr lang="en-US" altLang="zh-CN" sz="2000"/>
              <a:t>2</a:t>
            </a:r>
            <a:r>
              <a:rPr lang="zh-CN" altLang="en-US" sz="2000"/>
              <a:t>：安装谷歌浏览器插件LiveReload，其他插件请自己下载：</a:t>
            </a:r>
            <a:endParaRPr lang="zh-CN" altLang="en-US" sz="2000"/>
          </a:p>
          <a:p>
            <a:endParaRPr lang="zh-CN" altLang="en-US" sz="2000"/>
          </a:p>
          <a:p>
            <a:r>
              <a:rPr lang="zh-CN" altLang="en-US" sz="2000"/>
              <a:t>官网：http://livereload.com/</a:t>
            </a:r>
            <a:endParaRPr lang="zh-CN" altLang="en-US" sz="2000"/>
          </a:p>
          <a:p>
            <a:r>
              <a:rPr lang="en-US" altLang="zh-CN" sz="2000"/>
              <a:t>GITHUB</a:t>
            </a:r>
            <a:r>
              <a:rPr lang="zh-CN" altLang="en-US" sz="2000"/>
              <a:t>地址：https://github.com/livereload/LiveReload</a:t>
            </a:r>
            <a:endParaRPr lang="zh-CN" altLang="en-US" sz="2000"/>
          </a:p>
          <a:p>
            <a:r>
              <a:rPr lang="zh-CN" altLang="en-US" sz="2000"/>
              <a:t>浏览器插件下载</a:t>
            </a:r>
            <a:r>
              <a:rPr lang="en-US" altLang="zh-CN" sz="2000"/>
              <a:t>(vpn</a:t>
            </a:r>
            <a:r>
              <a:rPr lang="zh-CN" altLang="en-US" sz="2000"/>
              <a:t>翻墙</a:t>
            </a:r>
            <a:r>
              <a:rPr lang="en-US" altLang="zh-CN" sz="2000"/>
              <a:t>)</a:t>
            </a:r>
            <a:r>
              <a:rPr lang="zh-CN" altLang="en-US" sz="2000"/>
              <a:t>：http://livereload.com/extensions/</a:t>
            </a:r>
            <a:endParaRPr lang="zh-CN" altLang="en-US" sz="2000"/>
          </a:p>
          <a:p>
            <a:endParaRPr lang="zh-CN" altLang="en-US" sz="2000"/>
          </a:p>
          <a:p>
            <a:r>
              <a:rPr lang="en-US" altLang="zh-CN" sz="2000"/>
              <a:t>3</a:t>
            </a:r>
            <a:r>
              <a:rPr lang="zh-CN" altLang="en-US" sz="2000"/>
              <a:t>：在</a:t>
            </a:r>
            <a:r>
              <a:rPr lang="en-US" altLang="zh-CN" sz="2000"/>
              <a:t>IDEA</a:t>
            </a:r>
            <a:r>
              <a:rPr lang="zh-CN" altLang="en-US" sz="2000"/>
              <a:t>自带的终端，使用命令</a:t>
            </a:r>
            <a:endParaRPr lang="zh-CN" altLang="en-US" sz="2000"/>
          </a:p>
          <a:p>
            <a:endParaRPr lang="zh-CN" altLang="en-US" sz="2000"/>
          </a:p>
          <a:p>
            <a:r>
              <a:rPr lang="en-US" altLang="zh-CN" sz="2000"/>
              <a:t>mvn spring-boot:run</a:t>
            </a:r>
            <a:endParaRPr lang="en-US" altLang="zh-CN" sz="2000"/>
          </a:p>
          <a:p>
            <a:endParaRPr lang="en-US" altLang="zh-CN" sz="2000"/>
          </a:p>
          <a:p>
            <a:r>
              <a:rPr lang="zh-CN" altLang="en-US" sz="2000"/>
              <a:t>其他方法也有很多，不如不能自动刷新网页，需要手动刷新网站！！</a:t>
            </a:r>
            <a:endParaRPr lang="zh-CN" altLang="en-US" sz="2000"/>
          </a:p>
          <a:p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ctrTitle"/>
          </p:nvPr>
        </p:nvSpPr>
        <p:spPr>
          <a:xfrm>
            <a:off x="242570" y="148590"/>
            <a:ext cx="11707495" cy="572135"/>
          </a:xfrm>
        </p:spPr>
        <p:txBody>
          <a:bodyPr/>
          <a:p>
            <a:pPr algn="l"/>
            <a:r>
              <a:rPr lang="en-US" altLang="zh-CN" sz="2800">
                <a:sym typeface="+mn-ea"/>
              </a:rPr>
              <a:t>4</a:t>
            </a:r>
            <a:r>
              <a:rPr lang="zh-CN" altLang="en-US" sz="2800">
                <a:sym typeface="+mn-ea"/>
              </a:rPr>
              <a:t>：拆分配置文件 </a:t>
            </a:r>
            <a:r>
              <a:rPr lang="en-US" altLang="zh-CN" sz="2800">
                <a:sym typeface="+mn-ea"/>
              </a:rPr>
              <a:t>dev</a:t>
            </a:r>
            <a:r>
              <a:rPr lang="zh-CN" altLang="en-US" sz="2800">
                <a:sym typeface="+mn-ea"/>
              </a:rPr>
              <a:t>，</a:t>
            </a:r>
            <a:r>
              <a:rPr lang="en-US" altLang="zh-CN" sz="2800">
                <a:sym typeface="+mn-ea"/>
              </a:rPr>
              <a:t>prod</a:t>
            </a:r>
            <a:endParaRPr lang="zh-CN" altLang="en-US" sz="2800"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42570" y="857885"/>
            <a:ext cx="11384280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1</a:t>
            </a:r>
            <a:r>
              <a:rPr lang="zh-CN" altLang="en-US"/>
              <a:t>：新建</a:t>
            </a:r>
            <a:r>
              <a:rPr lang="en-US" altLang="zh-CN"/>
              <a:t>dev</a:t>
            </a:r>
            <a:r>
              <a:rPr lang="zh-CN" altLang="en-US"/>
              <a:t>文件：application-dev.yml</a:t>
            </a:r>
            <a:endParaRPr lang="zh-CN" altLang="en-US"/>
          </a:p>
          <a:p>
            <a:r>
              <a:rPr lang="en-US" altLang="zh-CN"/>
              <a:t>2</a:t>
            </a:r>
            <a:r>
              <a:rPr lang="zh-CN" altLang="en-US"/>
              <a:t>：新建</a:t>
            </a:r>
            <a:r>
              <a:rPr lang="en-US" altLang="zh-CN"/>
              <a:t>prod</a:t>
            </a:r>
            <a:r>
              <a:rPr lang="zh-CN" altLang="en-US"/>
              <a:t>文件：application-prod.yml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修改入口配置文件：</a:t>
            </a:r>
            <a:r>
              <a:rPr lang="zh-CN" altLang="en-US">
                <a:sym typeface="+mn-ea"/>
              </a:rPr>
              <a:t>application</a:t>
            </a:r>
            <a:r>
              <a:rPr lang="en-US" altLang="zh-CN">
                <a:sym typeface="+mn-ea"/>
              </a:rPr>
              <a:t>.xml</a:t>
            </a:r>
            <a:endParaRPr lang="en-US" altLang="zh-CN">
              <a:sym typeface="+mn-ea"/>
            </a:endParaRPr>
          </a:p>
          <a:p>
            <a:endParaRPr lang="en-US" altLang="zh-CN">
              <a:sym typeface="+mn-ea"/>
            </a:endParaRPr>
          </a:p>
          <a:p>
            <a:r>
              <a:rPr lang="en-US" altLang="zh-CN">
                <a:sym typeface="+mn-ea"/>
              </a:rPr>
              <a:t>#spring框架配置</a:t>
            </a:r>
            <a:endParaRPr lang="en-US" altLang="zh-CN">
              <a:sym typeface="+mn-ea"/>
            </a:endParaRPr>
          </a:p>
          <a:p>
            <a:r>
              <a:rPr lang="en-US" altLang="zh-CN">
                <a:sym typeface="+mn-ea"/>
              </a:rPr>
              <a:t>spring:</a:t>
            </a:r>
            <a:endParaRPr lang="en-US" altLang="zh-CN">
              <a:sym typeface="+mn-ea"/>
            </a:endParaRPr>
          </a:p>
          <a:p>
            <a:r>
              <a:rPr lang="en-US" altLang="zh-CN">
                <a:sym typeface="+mn-ea"/>
              </a:rPr>
              <a:t>  # 环境 dev(开发环境)|prod(正式环境配置)</a:t>
            </a:r>
            <a:endParaRPr lang="en-US" altLang="zh-CN">
              <a:sym typeface="+mn-ea"/>
            </a:endParaRPr>
          </a:p>
          <a:p>
            <a:r>
              <a:rPr lang="en-US" altLang="zh-CN">
                <a:sym typeface="+mn-ea"/>
              </a:rPr>
              <a:t>  profiles:</a:t>
            </a:r>
            <a:endParaRPr lang="en-US" altLang="zh-CN">
              <a:sym typeface="+mn-ea"/>
            </a:endParaRPr>
          </a:p>
          <a:p>
            <a:r>
              <a:rPr lang="en-US" altLang="zh-CN">
                <a:sym typeface="+mn-ea"/>
              </a:rPr>
              <a:t>    active: dev</a:t>
            </a:r>
            <a:endParaRPr lang="en-US" altLang="zh-CN">
              <a:sym typeface="+mn-ea"/>
            </a:endParaRPr>
          </a:p>
          <a:p>
            <a:endParaRPr lang="en-US" altLang="zh-CN">
              <a:sym typeface="+mn-ea"/>
            </a:endParaRPr>
          </a:p>
          <a:p>
            <a:r>
              <a:rPr lang="zh-CN" altLang="en-US">
                <a:sym typeface="+mn-ea"/>
              </a:rPr>
              <a:t>建议：可以将端口或者数据库连接配置等信息在两文件</a:t>
            </a:r>
            <a:r>
              <a:rPr lang="en-US" altLang="zh-CN">
                <a:sym typeface="+mn-ea"/>
              </a:rPr>
              <a:t>dev</a:t>
            </a:r>
            <a:r>
              <a:rPr lang="zh-CN" altLang="en-US">
                <a:sym typeface="+mn-ea"/>
              </a:rPr>
              <a:t>，</a:t>
            </a:r>
            <a:r>
              <a:rPr lang="en-US" altLang="zh-CN">
                <a:sym typeface="+mn-ea"/>
              </a:rPr>
              <a:t>prod</a:t>
            </a:r>
            <a:r>
              <a:rPr lang="zh-CN" altLang="en-US">
                <a:sym typeface="+mn-ea"/>
              </a:rPr>
              <a:t>中写一次，区分开发和上线版配置</a:t>
            </a:r>
            <a:endParaRPr lang="zh-CN" altLang="en-US">
              <a:sym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045" y="1491615"/>
            <a:ext cx="11218545" cy="314833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ctrTitle"/>
          </p:nvPr>
        </p:nvSpPr>
        <p:spPr>
          <a:xfrm>
            <a:off x="242570" y="148590"/>
            <a:ext cx="11707495" cy="572135"/>
          </a:xfrm>
        </p:spPr>
        <p:txBody>
          <a:bodyPr/>
          <a:p>
            <a:pPr algn="l"/>
            <a:r>
              <a:rPr lang="en-US" altLang="zh-CN" sz="2800">
                <a:sym typeface="+mn-ea"/>
              </a:rPr>
              <a:t>5</a:t>
            </a:r>
            <a:r>
              <a:rPr lang="zh-CN" altLang="en-US" sz="2800">
                <a:sym typeface="+mn-ea"/>
              </a:rPr>
              <a:t>：修改</a:t>
            </a:r>
            <a:r>
              <a:rPr lang="en-US" altLang="zh-CN" sz="2800">
                <a:sym typeface="+mn-ea"/>
              </a:rPr>
              <a:t>springboot</a:t>
            </a:r>
            <a:r>
              <a:rPr lang="zh-CN" altLang="en-US" sz="2800">
                <a:sym typeface="+mn-ea"/>
              </a:rPr>
              <a:t>在</a:t>
            </a:r>
            <a:r>
              <a:rPr lang="en-US" altLang="zh-CN" sz="2800">
                <a:sym typeface="+mn-ea"/>
              </a:rPr>
              <a:t>console</a:t>
            </a:r>
            <a:r>
              <a:rPr lang="zh-CN" altLang="en-US" sz="2800">
                <a:sym typeface="+mn-ea"/>
              </a:rPr>
              <a:t>控制台的</a:t>
            </a:r>
            <a:r>
              <a:rPr lang="en-US" altLang="zh-CN" sz="2800">
                <a:sym typeface="+mn-ea"/>
              </a:rPr>
              <a:t>banner</a:t>
            </a:r>
            <a:endParaRPr lang="zh-CN" altLang="en-US" sz="2800"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38125" y="1005205"/>
            <a:ext cx="11641455" cy="51390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resources </a:t>
            </a:r>
            <a:r>
              <a:rPr lang="zh-CN" altLang="en-US"/>
              <a:t>文件夹新增 </a:t>
            </a:r>
            <a:r>
              <a:rPr lang="en-US" altLang="zh-CN"/>
              <a:t>banner.txt</a:t>
            </a:r>
            <a:r>
              <a:rPr lang="zh-CN" altLang="en-US"/>
              <a:t>，</a:t>
            </a:r>
            <a:r>
              <a:rPr lang="en-US" altLang="zh-CN"/>
              <a:t>txt</a:t>
            </a:r>
            <a:r>
              <a:rPr lang="zh-CN" altLang="en-US"/>
              <a:t>里面写你喜欢的文字，然后运行程序的时候控制台会打印对应</a:t>
            </a:r>
            <a:r>
              <a:rPr lang="en-US" altLang="zh-CN"/>
              <a:t>banner</a:t>
            </a:r>
            <a:r>
              <a:rPr lang="zh-CN" altLang="en-US"/>
              <a:t>里面的欢迎信息，仅此而已，不过你也可以使用这个网站：</a:t>
            </a:r>
            <a:endParaRPr lang="zh-CN" altLang="en-US"/>
          </a:p>
          <a:p>
            <a:r>
              <a:rPr lang="zh-CN" altLang="en-US">
                <a:hlinkClick r:id="rId1"/>
              </a:rPr>
              <a:t>http://www.network-science.de/ascii/</a:t>
            </a:r>
            <a:endParaRPr lang="zh-CN" altLang="en-US"/>
          </a:p>
          <a:p>
            <a:r>
              <a:rPr lang="zh-CN" altLang="en-US"/>
              <a:t>来定制你喜欢的文字风格。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或者你可以找张公司</a:t>
            </a:r>
            <a:r>
              <a:rPr lang="en-US" altLang="zh-CN"/>
              <a:t>logo</a:t>
            </a:r>
            <a:r>
              <a:rPr lang="zh-CN" altLang="en-US"/>
              <a:t>或者头像等图片命名成 </a:t>
            </a:r>
            <a:r>
              <a:rPr lang="en-US" altLang="zh-CN"/>
              <a:t>banner.gif | png | jpeg </a:t>
            </a:r>
            <a:r>
              <a:rPr lang="zh-CN" altLang="en-US"/>
              <a:t>，</a:t>
            </a:r>
            <a:r>
              <a:rPr lang="en-US" altLang="zh-CN"/>
              <a:t>springboot</a:t>
            </a:r>
            <a:r>
              <a:rPr lang="zh-CN" altLang="en-US"/>
              <a:t>会自动将图片解析成 ansii 的方式给输出到命令行中。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图片优先级 </a:t>
            </a:r>
            <a:r>
              <a:rPr lang="en-US" altLang="zh-CN"/>
              <a:t>&gt; </a:t>
            </a:r>
            <a:r>
              <a:rPr lang="zh-CN" altLang="en-US"/>
              <a:t>文字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如果你想关闭</a:t>
            </a:r>
            <a:r>
              <a:rPr lang="en-US" altLang="zh-CN"/>
              <a:t>banner</a:t>
            </a:r>
            <a:r>
              <a:rPr lang="zh-CN" altLang="en-US"/>
              <a:t>，那么可以修改启动类，不过最简单的还是修改配置文件，可以在</a:t>
            </a:r>
            <a:r>
              <a:rPr lang="en-US" altLang="zh-CN"/>
              <a:t>prod</a:t>
            </a:r>
            <a:r>
              <a:rPr lang="zh-CN" altLang="en-US"/>
              <a:t>阶段关闭</a:t>
            </a:r>
            <a:r>
              <a:rPr lang="en-US" altLang="zh-CN"/>
              <a:t>banner</a:t>
            </a:r>
            <a:r>
              <a:rPr lang="zh-CN" altLang="en-US"/>
              <a:t>：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spring:</a:t>
            </a:r>
            <a:endParaRPr lang="zh-CN" altLang="en-US"/>
          </a:p>
          <a:p>
            <a:r>
              <a:rPr lang="zh-CN" altLang="en-US"/>
              <a:t>  main:</a:t>
            </a:r>
            <a:endParaRPr lang="zh-CN" altLang="en-US"/>
          </a:p>
          <a:p>
            <a:r>
              <a:rPr lang="zh-CN" altLang="en-US"/>
              <a:t>    banner-mode: off   </a:t>
            </a:r>
            <a:r>
              <a:rPr lang="en-US" altLang="zh-CN"/>
              <a:t># off </a:t>
            </a:r>
            <a:r>
              <a:rPr lang="zh-CN" altLang="en-US"/>
              <a:t>表示关闭  console 控制台输出</a:t>
            </a:r>
            <a:r>
              <a:rPr lang="en-US" altLang="zh-CN"/>
              <a:t>(</a:t>
            </a:r>
            <a:r>
              <a:rPr lang="zh-CN" altLang="en-US"/>
              <a:t>默认</a:t>
            </a:r>
            <a:r>
              <a:rPr lang="en-US" altLang="zh-CN"/>
              <a:t>) log </a:t>
            </a:r>
            <a:r>
              <a:rPr lang="zh-CN" altLang="en-US"/>
              <a:t>输出到日志</a:t>
            </a:r>
            <a:endParaRPr lang="en-US" altLang="zh-CN"/>
          </a:p>
          <a:p>
            <a:endParaRPr lang="en-US" altLang="zh-CN"/>
          </a:p>
          <a:p>
            <a:r>
              <a:rPr lang="zh-CN" altLang="en-US" sz="2000" b="1"/>
              <a:t>说了那么多其实上面功能没什么卵用，真的</a:t>
            </a:r>
            <a:r>
              <a:rPr lang="en-US" altLang="zh-CN" sz="2000" b="1"/>
              <a:t>.....</a:t>
            </a:r>
            <a:r>
              <a:rPr lang="zh-CN" altLang="en-US" sz="2000" b="1"/>
              <a:t>也只不过是让闷骚的程序员在无聊的编码过程中增加一点乐趣而已</a:t>
            </a:r>
            <a:r>
              <a:rPr lang="en-US" altLang="zh-CN" sz="2000" b="1"/>
              <a:t>......</a:t>
            </a:r>
            <a:r>
              <a:rPr lang="zh-CN" altLang="en-US" sz="2000" b="1"/>
              <a:t>你真的不知道在</a:t>
            </a:r>
            <a:r>
              <a:rPr lang="en-US" altLang="zh-CN" sz="2000" b="1"/>
              <a:t>Linux</a:t>
            </a:r>
            <a:r>
              <a:rPr lang="zh-CN" altLang="en-US" sz="2000" b="1"/>
              <a:t>者</a:t>
            </a:r>
            <a:r>
              <a:rPr lang="en-US" altLang="zh-CN" sz="2000" b="1"/>
              <a:t>unix</a:t>
            </a:r>
            <a:r>
              <a:rPr lang="zh-CN" altLang="en-US" sz="2000" b="1"/>
              <a:t>命令行环境下工作是多么无聊。</a:t>
            </a:r>
            <a:endParaRPr lang="zh-CN" altLang="en-US" sz="2000" b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ctrTitle"/>
          </p:nvPr>
        </p:nvSpPr>
        <p:spPr>
          <a:xfrm>
            <a:off x="242570" y="148590"/>
            <a:ext cx="11707495" cy="572135"/>
          </a:xfrm>
        </p:spPr>
        <p:txBody>
          <a:bodyPr/>
          <a:p>
            <a:pPr algn="l"/>
            <a:r>
              <a:rPr lang="en-US" altLang="zh-CN" sz="2800">
                <a:sym typeface="+mn-ea"/>
              </a:rPr>
              <a:t>6</a:t>
            </a:r>
            <a:r>
              <a:rPr lang="zh-CN" altLang="en-US" sz="2800">
                <a:sym typeface="+mn-ea"/>
              </a:rPr>
              <a:t>：整合 Swagger2，实现接口文档</a:t>
            </a:r>
            <a:endParaRPr lang="zh-CN" altLang="en-US" sz="2800"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20675" y="838835"/>
            <a:ext cx="11568430" cy="56622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ym typeface="+mn-ea"/>
              </a:rPr>
              <a:t>使用插件的好处？手写Api文档的几个痛点：</a:t>
            </a:r>
            <a:endParaRPr lang="zh-CN" altLang="en-US"/>
          </a:p>
          <a:p>
            <a:endParaRPr lang="zh-CN" altLang="en-US"/>
          </a:p>
          <a:p>
            <a:r>
              <a:rPr lang="en-US" altLang="zh-CN">
                <a:sym typeface="+mn-ea"/>
              </a:rPr>
              <a:t>1</a:t>
            </a:r>
            <a:r>
              <a:rPr lang="zh-CN" altLang="en-US">
                <a:sym typeface="+mn-ea"/>
              </a:rPr>
              <a:t>：文档需要更新的时候，需要再次发送一份给前端，文档版本众多很晕，也就是文档更新交流不及时增加沟通成本好开发效率。</a:t>
            </a:r>
            <a:endParaRPr lang="zh-CN" altLang="en-US"/>
          </a:p>
          <a:p>
            <a:r>
              <a:rPr lang="en-US" altLang="zh-CN">
                <a:sym typeface="+mn-ea"/>
              </a:rPr>
              <a:t>2</a:t>
            </a:r>
            <a:r>
              <a:rPr lang="zh-CN" altLang="en-US">
                <a:sym typeface="+mn-ea"/>
              </a:rPr>
              <a:t>：接口返回结果不明确</a:t>
            </a:r>
            <a:endParaRPr lang="zh-CN" altLang="en-US"/>
          </a:p>
          <a:p>
            <a:r>
              <a:rPr lang="en-US" altLang="zh-CN">
                <a:sym typeface="+mn-ea"/>
              </a:rPr>
              <a:t>3</a:t>
            </a:r>
            <a:r>
              <a:rPr lang="zh-CN" altLang="en-US">
                <a:sym typeface="+mn-ea"/>
              </a:rPr>
              <a:t>：不能直接在线测试接口，通常需要使用工具，比如postman</a:t>
            </a:r>
            <a:endParaRPr lang="zh-CN" altLang="en-US"/>
          </a:p>
          <a:p>
            <a:r>
              <a:rPr lang="en-US" altLang="zh-CN">
                <a:sym typeface="+mn-ea"/>
              </a:rPr>
              <a:t>4</a:t>
            </a:r>
            <a:r>
              <a:rPr lang="zh-CN" altLang="en-US">
                <a:sym typeface="+mn-ea"/>
              </a:rPr>
              <a:t>：接口文档太多，不好管理</a:t>
            </a:r>
            <a:endParaRPr lang="zh-CN" altLang="en-US"/>
          </a:p>
          <a:p>
            <a:endParaRPr lang="zh-CN" altLang="en-US"/>
          </a:p>
          <a:p>
            <a:r>
              <a:rPr lang="zh-CN" altLang="en-US" sz="2000" b="1"/>
              <a:t>所以还是老老实实整合插件吧： </a:t>
            </a:r>
            <a:endParaRPr lang="zh-CN" altLang="en-US" sz="2000" b="1"/>
          </a:p>
          <a:p>
            <a:endParaRPr lang="zh-CN" altLang="en-US"/>
          </a:p>
          <a:p>
            <a:r>
              <a:rPr lang="zh-CN" altLang="en-US"/>
              <a:t>&lt;dependency&gt;</a:t>
            </a:r>
            <a:endParaRPr lang="zh-CN" altLang="en-US"/>
          </a:p>
          <a:p>
            <a:r>
              <a:rPr lang="zh-CN" altLang="en-US"/>
              <a:t>    &lt;groupId&gt;io.springfox&lt;/groupId&gt;</a:t>
            </a:r>
            <a:endParaRPr lang="zh-CN" altLang="en-US"/>
          </a:p>
          <a:p>
            <a:r>
              <a:rPr lang="zh-CN" altLang="en-US"/>
              <a:t>    &lt;artifactId&gt;springfox-swagger2&lt;/artifactId&gt;</a:t>
            </a:r>
            <a:endParaRPr lang="zh-CN" altLang="en-US"/>
          </a:p>
          <a:p>
            <a:r>
              <a:rPr lang="zh-CN" altLang="en-US"/>
              <a:t>    &lt;version&gt;2.7.0&lt;/version&gt;</a:t>
            </a:r>
            <a:endParaRPr lang="zh-CN" altLang="en-US"/>
          </a:p>
          <a:p>
            <a:r>
              <a:rPr lang="zh-CN" altLang="en-US"/>
              <a:t> &lt;/dependency&gt;</a:t>
            </a:r>
            <a:endParaRPr lang="zh-CN" altLang="en-US"/>
          </a:p>
          <a:p>
            <a:r>
              <a:rPr lang="zh-CN" altLang="en-US"/>
              <a:t>     &lt;dependency&gt;</a:t>
            </a:r>
            <a:endParaRPr lang="zh-CN" altLang="en-US"/>
          </a:p>
          <a:p>
            <a:r>
              <a:rPr lang="zh-CN" altLang="en-US"/>
              <a:t>     &lt;groupId&gt;io.springfox&lt;/groupId&gt;</a:t>
            </a:r>
            <a:endParaRPr lang="zh-CN" altLang="en-US"/>
          </a:p>
          <a:p>
            <a:r>
              <a:rPr lang="zh-CN" altLang="en-US"/>
              <a:t>      &lt;artifactId&gt;springfox-swagger-ui&lt;/artifactId&gt;</a:t>
            </a:r>
            <a:endParaRPr lang="zh-CN" altLang="en-US"/>
          </a:p>
          <a:p>
            <a:r>
              <a:rPr lang="zh-CN" altLang="en-US"/>
              <a:t>      &lt;version&gt;2.7.0&lt;/version&gt;</a:t>
            </a:r>
            <a:endParaRPr lang="zh-CN" altLang="en-US"/>
          </a:p>
          <a:p>
            <a:r>
              <a:rPr lang="zh-CN" altLang="en-US"/>
              <a:t>  &lt;/dependency&gt;</a:t>
            </a:r>
            <a:endParaRPr lang="zh-CN" altLang="en-US" sz="2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207010" y="233680"/>
            <a:ext cx="11663045" cy="61855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在</a:t>
            </a:r>
            <a:r>
              <a:rPr lang="en-US" altLang="zh-CN"/>
              <a:t>config</a:t>
            </a:r>
            <a:r>
              <a:rPr lang="zh-CN" altLang="en-US"/>
              <a:t>文件夹中增加配置类 SwaggerConfig</a:t>
            </a:r>
            <a:r>
              <a:rPr lang="en-US" altLang="zh-CN"/>
              <a:t>.java, 用@Configuration注解该类，等价于XML中配置beans；</a:t>
            </a:r>
            <a:r>
              <a:rPr lang="zh-CN" altLang="en-US"/>
              <a:t>同时</a:t>
            </a:r>
            <a:r>
              <a:t>需要配合该类中方法的@bean，这就相当于一个xml配置:</a:t>
            </a:r>
          </a:p>
          <a:p>
            <a:r>
              <a:rPr lang="en-US" altLang="zh-CN"/>
              <a:t>@Configuration</a:t>
            </a:r>
            <a:endParaRPr lang="en-US" altLang="zh-CN"/>
          </a:p>
          <a:p>
            <a:r>
              <a:rPr lang="en-US" altLang="zh-CN"/>
              <a:t>public class SwaggerConfig {</a:t>
            </a:r>
            <a:endParaRPr lang="en-US" altLang="zh-CN"/>
          </a:p>
          <a:p>
            <a:r>
              <a:rPr lang="en-US" altLang="zh-CN"/>
              <a:t>	@Bean</a:t>
            </a:r>
            <a:endParaRPr lang="en-US" altLang="zh-CN"/>
          </a:p>
          <a:p>
            <a:r>
              <a:rPr lang="en-US" altLang="zh-CN"/>
              <a:t>	public Docket createRestApi() {</a:t>
            </a:r>
            <a:endParaRPr lang="en-US" altLang="zh-CN"/>
          </a:p>
          <a:p>
            <a:r>
              <a:rPr lang="en-US" altLang="zh-CN"/>
              <a:t>		return new Docket(DocumentationType.SWAGGER_2)</a:t>
            </a:r>
            <a:endParaRPr lang="en-US" altLang="zh-CN"/>
          </a:p>
          <a:p>
            <a:r>
              <a:rPr lang="en-US" altLang="zh-CN"/>
              <a:t>				.apiInfo(apiInfo())</a:t>
            </a:r>
            <a:endParaRPr lang="en-US" altLang="zh-CN"/>
          </a:p>
          <a:p>
            <a:r>
              <a:rPr lang="en-US" altLang="zh-CN"/>
              <a:t>				.select()	            .apis(RequestHandlerSelectors.basePackage("com.example.demo.controller"))</a:t>
            </a:r>
            <a:endParaRPr lang="en-US" altLang="zh-CN"/>
          </a:p>
          <a:p>
            <a:r>
              <a:rPr lang="en-US" altLang="zh-CN"/>
              <a:t>				.paths(PathSelectors.any())</a:t>
            </a:r>
            <a:endParaRPr lang="en-US" altLang="zh-CN"/>
          </a:p>
          <a:p>
            <a:r>
              <a:rPr lang="en-US" altLang="zh-CN"/>
              <a:t>				.build();</a:t>
            </a:r>
            <a:endParaRPr lang="en-US" altLang="zh-CN"/>
          </a:p>
          <a:p>
            <a:r>
              <a:rPr lang="en-US" altLang="zh-CN"/>
              <a:t>	}</a:t>
            </a:r>
            <a:endParaRPr lang="en-US" altLang="zh-CN"/>
          </a:p>
          <a:p>
            <a:r>
              <a:rPr lang="en-US" altLang="zh-CN"/>
              <a:t>	private ApiInfo apiInfo() {</a:t>
            </a:r>
            <a:endParaRPr lang="en-US" altLang="zh-CN"/>
          </a:p>
          <a:p>
            <a:r>
              <a:rPr lang="en-US" altLang="zh-CN"/>
              <a:t>		return new ApiInfoBuilder()</a:t>
            </a:r>
            <a:endParaRPr lang="en-US" altLang="zh-CN"/>
          </a:p>
          <a:p>
            <a:r>
              <a:rPr lang="en-US" altLang="zh-CN"/>
              <a:t>				.title("昊卓科技电商App")</a:t>
            </a:r>
            <a:endParaRPr lang="en-US" altLang="zh-CN"/>
          </a:p>
          <a:p>
            <a:r>
              <a:rPr lang="en-US" altLang="zh-CN"/>
              <a:t>				.description("Java后端api数据接口")</a:t>
            </a:r>
            <a:endParaRPr lang="en-US" altLang="zh-CN"/>
          </a:p>
          <a:p>
            <a:r>
              <a:rPr lang="en-US" altLang="zh-CN"/>
              <a:t>				.termsOfServiceUrl("http://www.spring.io")</a:t>
            </a:r>
            <a:endParaRPr lang="en-US" altLang="zh-CN"/>
          </a:p>
          <a:p>
            <a:r>
              <a:rPr lang="en-US" altLang="zh-CN"/>
              <a:t>				.version("1.2.0")</a:t>
            </a:r>
            <a:endParaRPr lang="en-US" altLang="zh-CN"/>
          </a:p>
          <a:p>
            <a:r>
              <a:rPr lang="en-US" altLang="zh-CN"/>
              <a:t>				.build();</a:t>
            </a:r>
            <a:endParaRPr lang="en-US" altLang="zh-CN"/>
          </a:p>
          <a:p>
            <a:r>
              <a:rPr lang="en-US" altLang="zh-CN"/>
              <a:t>	}</a:t>
            </a:r>
            <a:endParaRPr lang="en-US" altLang="zh-CN"/>
          </a:p>
          <a:p>
            <a:r>
              <a:rPr lang="en-US" altLang="zh-CN"/>
              <a:t>}</a:t>
            </a:r>
            <a:endParaRPr lang="en-US" altLang="zh-C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301625" y="271780"/>
            <a:ext cx="11681460" cy="59391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/>
              <a:t>然后需要在启动类上加上注解 @EnableSwagger2，表示开启 Swagger</a:t>
            </a:r>
            <a:endParaRPr lang="zh-CN" altLang="en-US" sz="2000"/>
          </a:p>
          <a:p>
            <a:endParaRPr lang="zh-CN" altLang="en-US" sz="2000"/>
          </a:p>
          <a:p>
            <a:r>
              <a:rPr lang="zh-CN" altLang="en-US" sz="2000"/>
              <a:t>然后在你的 Controller 的方法上通过下面注解来写</a:t>
            </a:r>
            <a:r>
              <a:rPr lang="en-US" altLang="zh-CN" sz="2000"/>
              <a:t>API</a:t>
            </a:r>
            <a:r>
              <a:rPr lang="zh-CN" altLang="en-US" sz="2000"/>
              <a:t>文档</a:t>
            </a:r>
            <a:endParaRPr lang="zh-CN" altLang="en-US" sz="2000"/>
          </a:p>
          <a:p>
            <a:endParaRPr lang="zh-CN" altLang="en-US" sz="2000"/>
          </a:p>
          <a:p>
            <a:r>
              <a:rPr lang="zh-CN" altLang="en-US" sz="2000"/>
              <a:t>swagger通过注解表明该接口会生成文档，包括接口名、请求方法、参数、返回信息的等等。</a:t>
            </a:r>
            <a:endParaRPr lang="zh-CN" altLang="en-US" sz="2000"/>
          </a:p>
          <a:p>
            <a:endParaRPr lang="zh-CN" altLang="en-US" sz="2000"/>
          </a:p>
          <a:p>
            <a:r>
              <a:rPr lang="zh-CN" altLang="en-US" sz="2000"/>
              <a:t>@Api：修饰整个类，描述Controller的作用</a:t>
            </a:r>
            <a:endParaRPr lang="zh-CN" altLang="en-US" sz="2000"/>
          </a:p>
          <a:p>
            <a:r>
              <a:rPr lang="zh-CN" altLang="en-US" sz="2000"/>
              <a:t>@ApiOperation：描述一个类的一个方法，或者说一个接口</a:t>
            </a:r>
            <a:endParaRPr lang="zh-CN" altLang="en-US" sz="2000"/>
          </a:p>
          <a:p>
            <a:r>
              <a:rPr lang="zh-CN" altLang="en-US" sz="2000"/>
              <a:t>@ApiParam：单个参数描述</a:t>
            </a:r>
            <a:endParaRPr lang="zh-CN" altLang="en-US" sz="2000"/>
          </a:p>
          <a:p>
            <a:r>
              <a:rPr lang="zh-CN" altLang="en-US" sz="2000"/>
              <a:t>@ApiModel：用对象来接收参数</a:t>
            </a:r>
            <a:endParaRPr lang="zh-CN" altLang="en-US" sz="2000"/>
          </a:p>
          <a:p>
            <a:r>
              <a:rPr lang="zh-CN" altLang="en-US" sz="2000"/>
              <a:t>@ApiProperty：用对象接收参数时，描述对象的一个字段</a:t>
            </a:r>
            <a:endParaRPr lang="zh-CN" altLang="en-US" sz="2000"/>
          </a:p>
          <a:p>
            <a:r>
              <a:rPr lang="zh-CN" altLang="en-US" sz="2000"/>
              <a:t>@ApiResponse：HTTP响应其中1个描述</a:t>
            </a:r>
            <a:endParaRPr lang="zh-CN" altLang="en-US" sz="2000"/>
          </a:p>
          <a:p>
            <a:r>
              <a:rPr lang="zh-CN" altLang="en-US" sz="2000"/>
              <a:t>@ApiResponses：HTTP响应整体描述</a:t>
            </a:r>
            <a:endParaRPr lang="zh-CN" altLang="en-US" sz="2000"/>
          </a:p>
          <a:p>
            <a:r>
              <a:rPr lang="zh-CN" altLang="en-US" sz="2000"/>
              <a:t>@ApiIgnore：使用该注解忽略这个API</a:t>
            </a:r>
            <a:endParaRPr lang="zh-CN" altLang="en-US" sz="2000"/>
          </a:p>
          <a:p>
            <a:r>
              <a:rPr lang="zh-CN" altLang="en-US" sz="2000"/>
              <a:t>@ApiError ：发生错误返回的信息</a:t>
            </a:r>
            <a:endParaRPr lang="zh-CN" altLang="en-US" sz="2000"/>
          </a:p>
          <a:p>
            <a:r>
              <a:rPr lang="zh-CN" altLang="en-US" sz="2000"/>
              <a:t>@ApiImplicitParam：一个请求参数</a:t>
            </a:r>
            <a:endParaRPr lang="zh-CN" altLang="en-US" sz="2000"/>
          </a:p>
          <a:p>
            <a:r>
              <a:rPr lang="zh-CN" altLang="en-US" sz="2000"/>
              <a:t>@ApiImplicitParams：多个请求参数 </a:t>
            </a:r>
            <a:endParaRPr lang="zh-CN" altLang="en-US" sz="2000"/>
          </a:p>
          <a:p>
            <a:endParaRPr lang="zh-CN" altLang="en-US" sz="2000"/>
          </a:p>
          <a:p>
            <a:r>
              <a:rPr lang="zh-CN" altLang="en-US" sz="2000"/>
              <a:t>文档地址：https://blog.csdn.net/xupeng874395012/article/details/68946676</a:t>
            </a:r>
            <a:endParaRPr lang="zh-CN" altLang="en-US" sz="2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207010" y="177165"/>
            <a:ext cx="11738610" cy="53543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具体示例：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接口只需要一个参数：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@ApiOperation(value = "获取首页的数据", httpMethod = "GET")</a:t>
            </a:r>
            <a:endParaRPr lang="zh-CN" altLang="en-US"/>
          </a:p>
          <a:p>
            <a:r>
              <a:rPr lang="zh-CN" altLang="en-US"/>
              <a:t> @ApiImplicitParam(name="page",value = "页码",dataType = "int",required = true)</a:t>
            </a:r>
            <a:endParaRPr lang="zh-CN" altLang="en-US"/>
          </a:p>
          <a:p>
            <a:endParaRPr lang="zh-CN" altLang="en-US"/>
          </a:p>
          <a:p>
            <a:r>
              <a:rPr lang="zh-CN" altLang="en-US">
                <a:sym typeface="+mn-ea"/>
              </a:rPr>
              <a:t>接口</a:t>
            </a:r>
            <a:r>
              <a:rPr lang="zh-CN" altLang="en-US"/>
              <a:t>多个参数：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@ApiOperation(value="更新信息", notes="根据url的id来指定更新用户信息")</a:t>
            </a:r>
            <a:endParaRPr lang="zh-CN" altLang="en-US"/>
          </a:p>
          <a:p>
            <a:r>
              <a:rPr lang="zh-CN" altLang="en-US"/>
              <a:t>@ApiImplicitParams({</a:t>
            </a:r>
            <a:endParaRPr lang="zh-CN" altLang="en-US"/>
          </a:p>
          <a:p>
            <a:r>
              <a:rPr lang="zh-CN" altLang="en-US"/>
              <a:t>@ApiImplicitParam(name = "id", value = "用户ID", required = true, dataType = "Long",paramType = "path"),</a:t>
            </a:r>
            <a:endParaRPr lang="zh-CN" altLang="en-US"/>
          </a:p>
          <a:p>
            <a:r>
              <a:rPr lang="zh-CN" altLang="en-US"/>
              <a:t>@ApiImplicitParam(name = "user", value = "用户实体user", required = true, dataType = "User")</a:t>
            </a:r>
            <a:endParaRPr lang="zh-CN" altLang="en-US"/>
          </a:p>
          <a:p>
            <a:r>
              <a:rPr lang="zh-CN" altLang="en-US"/>
              <a:t>})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最后访问网址：</a:t>
            </a:r>
            <a:endParaRPr lang="zh-CN" altLang="en-US"/>
          </a:p>
          <a:p>
            <a:endParaRPr lang="zh-CN" altLang="en-US"/>
          </a:p>
          <a:p>
            <a:r>
              <a:rPr lang="zh-CN" altLang="en-US">
                <a:hlinkClick r:id="rId1"/>
              </a:rPr>
              <a:t>http://127.0.0.1:9090/swagger-ui.html</a:t>
            </a:r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ctrTitle"/>
          </p:nvPr>
        </p:nvSpPr>
        <p:spPr>
          <a:xfrm>
            <a:off x="242570" y="148590"/>
            <a:ext cx="11707495" cy="572135"/>
          </a:xfrm>
        </p:spPr>
        <p:txBody>
          <a:bodyPr/>
          <a:p>
            <a:pPr algn="l"/>
            <a:r>
              <a:rPr lang="en-US" altLang="zh-CN" sz="2800">
                <a:sym typeface="+mn-ea"/>
              </a:rPr>
              <a:t>7</a:t>
            </a:r>
            <a:r>
              <a:rPr lang="zh-CN" altLang="en-US" sz="2800">
                <a:sym typeface="+mn-ea"/>
              </a:rPr>
              <a:t>：解决跨域</a:t>
            </a:r>
            <a:endParaRPr lang="zh-CN" altLang="en-US" sz="2800"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45110" y="857885"/>
            <a:ext cx="11605895" cy="28613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必做的一件事，没什么可说的。不过</a:t>
            </a:r>
            <a:r>
              <a:rPr lang="en-US" altLang="zh-CN"/>
              <a:t>spring</a:t>
            </a:r>
            <a:r>
              <a:rPr lang="zh-CN" altLang="en-US"/>
              <a:t>已经增加了对跨域的支持。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1</a:t>
            </a:r>
            <a:r>
              <a:rPr lang="zh-CN" altLang="en-US"/>
              <a:t>：</a:t>
            </a:r>
            <a:r>
              <a:rPr lang="en-US" altLang="zh-CN"/>
              <a:t>config</a:t>
            </a:r>
            <a:r>
              <a:rPr lang="zh-CN" altLang="en-US"/>
              <a:t>文件新增</a:t>
            </a:r>
            <a:r>
              <a:rPr lang="en-US" altLang="zh-CN"/>
              <a:t>CorsConfig</a:t>
            </a:r>
            <a:r>
              <a:rPr lang="zh-CN" altLang="en-US"/>
              <a:t>文件加入CorsFilter和CorsConfiguration方法，或者实现接口  Filter ，</a:t>
            </a:r>
            <a:r>
              <a:rPr lang="zh-CN" altLang="en-US">
                <a:sym typeface="+mn-ea"/>
              </a:rPr>
              <a:t>可以实现全局允许跨域。</a:t>
            </a:r>
            <a:endParaRPr lang="zh-CN" altLang="en-US">
              <a:sym typeface="+mn-ea"/>
            </a:endParaRPr>
          </a:p>
          <a:p>
            <a:endParaRPr lang="zh-CN" altLang="en-US"/>
          </a:p>
          <a:p>
            <a:r>
              <a:rPr lang="en-US" altLang="zh-CN"/>
              <a:t>2</a:t>
            </a:r>
            <a:r>
              <a:rPr lang="zh-CN" altLang="en-US"/>
              <a:t>：@CrossOrigin 注解可以实现对单个接口的跨域配置。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实际选择哪个一般根据需求定。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官方文档：</a:t>
            </a:r>
            <a:r>
              <a:rPr lang="zh-CN" altLang="en-US">
                <a:hlinkClick r:id="rId1" action="ppaction://hlinkfile"/>
              </a:rPr>
              <a:t>点我访问</a:t>
            </a:r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226060" y="158115"/>
            <a:ext cx="11700510" cy="53232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/>
              <a:t>全局配置：</a:t>
            </a:r>
            <a:endParaRPr lang="en-US" altLang="zh-CN" sz="2000"/>
          </a:p>
          <a:p>
            <a:r>
              <a:rPr lang="en-US" altLang="zh-CN" sz="2000"/>
              <a:t>@Configuration</a:t>
            </a:r>
            <a:endParaRPr lang="en-US" altLang="zh-CN" sz="2000"/>
          </a:p>
          <a:p>
            <a:r>
              <a:rPr lang="en-US" altLang="zh-CN" sz="2000"/>
              <a:t>public class CorsConfig {</a:t>
            </a:r>
            <a:endParaRPr lang="en-US" altLang="zh-CN" sz="2000"/>
          </a:p>
          <a:p>
            <a:r>
              <a:rPr lang="en-US" altLang="zh-CN" sz="2000"/>
              <a:t>    private CorsConfiguration buildConfig() {</a:t>
            </a:r>
            <a:endParaRPr lang="en-US" altLang="zh-CN" sz="2000"/>
          </a:p>
          <a:p>
            <a:r>
              <a:rPr lang="en-US" altLang="zh-CN" sz="2000"/>
              <a:t>        CorsConfiguration corsConfiguration = new CorsConfiguration();</a:t>
            </a:r>
            <a:endParaRPr lang="en-US" altLang="zh-CN" sz="2000"/>
          </a:p>
          <a:p>
            <a:r>
              <a:rPr lang="en-US" altLang="zh-CN" sz="2000"/>
              <a:t>        corsConfiguration.addAllowedOrigin("*"); // 允许任何域名</a:t>
            </a:r>
            <a:endParaRPr lang="en-US" altLang="zh-CN" sz="2000"/>
          </a:p>
          <a:p>
            <a:r>
              <a:rPr lang="en-US" altLang="zh-CN" sz="2000"/>
              <a:t>        corsConfiguration.addAllowedHeader("*"); // 允许任何头</a:t>
            </a:r>
            <a:endParaRPr lang="en-US" altLang="zh-CN" sz="2000"/>
          </a:p>
          <a:p>
            <a:r>
              <a:rPr lang="en-US" altLang="zh-CN" sz="2000"/>
              <a:t>        corsConfiguration.addAllowedMethod("*"); // 允许任何方法</a:t>
            </a:r>
            <a:endParaRPr lang="en-US" altLang="zh-CN" sz="2000"/>
          </a:p>
          <a:p>
            <a:r>
              <a:rPr lang="en-US" altLang="zh-CN" sz="2000"/>
              <a:t>        return corsConfiguration;</a:t>
            </a:r>
            <a:endParaRPr lang="en-US" altLang="zh-CN" sz="2000"/>
          </a:p>
          <a:p>
            <a:r>
              <a:rPr lang="en-US" altLang="zh-CN" sz="2000"/>
              <a:t>    }</a:t>
            </a:r>
            <a:endParaRPr lang="en-US" altLang="zh-CN" sz="2000"/>
          </a:p>
          <a:p>
            <a:r>
              <a:rPr lang="en-US" altLang="zh-CN" sz="2000"/>
              <a:t>    @Bean</a:t>
            </a:r>
            <a:endParaRPr lang="en-US" altLang="zh-CN" sz="2000"/>
          </a:p>
          <a:p>
            <a:r>
              <a:rPr lang="en-US" altLang="zh-CN" sz="2000"/>
              <a:t>    public CorsFilter corsFilter() {</a:t>
            </a:r>
            <a:endParaRPr lang="en-US" altLang="zh-CN" sz="2000"/>
          </a:p>
          <a:p>
            <a:r>
              <a:rPr lang="en-US" altLang="zh-CN" sz="2000"/>
              <a:t>        UrlBasedCorsConfigurationSource source = new UrlBasedCorsConfigurationSource();</a:t>
            </a:r>
            <a:endParaRPr lang="en-US" altLang="zh-CN" sz="2000"/>
          </a:p>
          <a:p>
            <a:r>
              <a:rPr lang="en-US" altLang="zh-CN" sz="2000"/>
              <a:t>        source.registerCorsConfiguration("/**", buildConfig()); //注册</a:t>
            </a:r>
            <a:endParaRPr lang="en-US" altLang="zh-CN" sz="2000"/>
          </a:p>
          <a:p>
            <a:r>
              <a:rPr lang="en-US" altLang="zh-CN" sz="2000"/>
              <a:t>        return new CorsFilter(source);</a:t>
            </a:r>
            <a:endParaRPr lang="en-US" altLang="zh-CN" sz="2000"/>
          </a:p>
          <a:p>
            <a:r>
              <a:rPr lang="en-US" altLang="zh-CN" sz="2000"/>
              <a:t>    }</a:t>
            </a:r>
            <a:endParaRPr lang="en-US" altLang="zh-CN" sz="2000"/>
          </a:p>
          <a:p>
            <a:r>
              <a:rPr lang="en-US" altLang="zh-CN" sz="2000"/>
              <a:t>}</a:t>
            </a:r>
            <a:endParaRPr lang="en-US" altLang="zh-CN" sz="2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264160" y="271780"/>
            <a:ext cx="1164336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为莫个controller启用@CrossOrigin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@CrossOrigin(origins = "http://domain2.com", maxAge = 3600)</a:t>
            </a:r>
            <a:endParaRPr lang="zh-CN" altLang="en-US"/>
          </a:p>
          <a:p>
            <a:endParaRPr lang="zh-CN" altLang="en-US"/>
          </a:p>
          <a:p>
            <a:r>
              <a:rPr lang="zh-CN" altLang="en-US">
                <a:sym typeface="+mn-ea"/>
              </a:rPr>
              <a:t>origins：允许跨域的网址</a:t>
            </a:r>
            <a:endParaRPr lang="zh-CN" altLang="en-US">
              <a:sym typeface="+mn-ea"/>
            </a:endParaRPr>
          </a:p>
          <a:p>
            <a:r>
              <a:rPr lang="en-US" altLang="zh-CN">
                <a:sym typeface="+mn-ea"/>
              </a:rPr>
              <a:t>maxAge</a:t>
            </a:r>
            <a:r>
              <a:rPr lang="zh-CN" altLang="en-US">
                <a:sym typeface="+mn-ea"/>
              </a:rPr>
              <a:t>：准备响应前的缓存持续的最大时间（以秒为单位）。</a:t>
            </a:r>
            <a:endParaRPr lang="zh-CN" altLang="en-US">
              <a:sym typeface="+mn-e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A7C6E5"/>
      </a:accent1>
      <a:accent2>
        <a:srgbClr val="333399"/>
      </a:accent2>
      <a:accent3>
        <a:srgbClr val="FFFFFF"/>
      </a:accent3>
      <a:accent4>
        <a:srgbClr val="000000"/>
      </a:accent4>
      <a:accent5>
        <a:srgbClr val="D0DFEF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DejaVu Sans"/>
        <a:ea typeface="方正书宋_GBK"/>
        <a:cs typeface=""/>
      </a:majorFont>
      <a:minorFont>
        <a:latin typeface="DejaVu Sans"/>
        <a:ea typeface="方正书宋_GBK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A7C6E5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0DFEF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7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9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3986</Words>
  <Application>WPS 演示</Application>
  <PresentationFormat>宽屏</PresentationFormat>
  <Paragraphs>174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6" baseType="lpstr">
      <vt:lpstr>Arial</vt:lpstr>
      <vt:lpstr>方正书宋_GBK</vt:lpstr>
      <vt:lpstr>Wingdings</vt:lpstr>
      <vt:lpstr>DejaVu Sans</vt:lpstr>
      <vt:lpstr>Thonburi</vt:lpstr>
      <vt:lpstr>微软雅黑</vt:lpstr>
      <vt:lpstr>汉仪旗黑</vt:lpstr>
      <vt:lpstr>宋体</vt:lpstr>
      <vt:lpstr>Arial Unicode MS</vt:lpstr>
      <vt:lpstr>Calibri</vt:lpstr>
      <vt:lpstr>Helvetica Neue</vt:lpstr>
      <vt:lpstr>汉仪书宋二KW</vt:lpstr>
      <vt:lpstr>DejaVu Sans</vt:lpstr>
      <vt:lpstr>苹方-简</vt:lpstr>
      <vt:lpstr>默认设计模板</vt:lpstr>
      <vt:lpstr>3：配置热刷新，更加快速开发项目</vt:lpstr>
      <vt:lpstr>4：拆分配置文件 dev，prod</vt:lpstr>
      <vt:lpstr>PowerPoint 演示文稿</vt:lpstr>
      <vt:lpstr>5：修改springboot在console控制台的banner</vt:lpstr>
      <vt:lpstr>6：整合 Swagger2，实现接口文档</vt:lpstr>
      <vt:lpstr>PowerPoint 演示文稿</vt:lpstr>
      <vt:lpstr>PowerPoint 演示文稿</vt:lpstr>
      <vt:lpstr>PowerPoint 演示文稿</vt:lpstr>
      <vt:lpstr>7：解决跨域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bmy</dc:creator>
  <cp:lastModifiedBy>bmy</cp:lastModifiedBy>
  <cp:revision>35</cp:revision>
  <dcterms:created xsi:type="dcterms:W3CDTF">2021-03-31T05:38:40Z</dcterms:created>
  <dcterms:modified xsi:type="dcterms:W3CDTF">2021-03-31T05:38:40Z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2052-2.7.1.4479</vt:lpwstr>
  </property>
</Properties>
</file>